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vml" ContentType="application/vnd.openxmlformats-officedocument.vmlDrawin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Default Extension="pict" ContentType="image/pict"/>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61" r:id="rId5"/>
    <p:sldId id="267" r:id="rId6"/>
    <p:sldId id="264" r:id="rId7"/>
    <p:sldId id="266" r:id="rId8"/>
    <p:sldId id="265" r:id="rId9"/>
    <p:sldId id="262" r:id="rId10"/>
    <p:sldId id="268" r:id="rId11"/>
    <p:sldId id="269" r:id="rId12"/>
    <p:sldId id="270" r:id="rId13"/>
    <p:sldId id="271" r:id="rId14"/>
    <p:sldId id="272" r:id="rId15"/>
    <p:sldId id="273" r:id="rId16"/>
    <p:sldId id="274" r:id="rId17"/>
    <p:sldId id="275" r:id="rId18"/>
    <p:sldId id="27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49" d="100"/>
          <a:sy n="49" d="100"/>
        </p:scale>
        <p:origin x="-120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slide" Target="slides/slide18.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slide" Target="slides/slide1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pict"/></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pict"/></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BC2408-E149-9745-B481-BA280EF14693}" type="datetimeFigureOut">
              <a:rPr lang="en-US" smtClean="0"/>
              <a:pPr/>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BC2408-E149-9745-B481-BA280EF14693}" type="datetimeFigureOut">
              <a:rPr lang="en-US" smtClean="0"/>
              <a:pPr/>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BC2408-E149-9745-B481-BA280EF14693}" type="datetimeFigureOut">
              <a:rPr lang="en-US" smtClean="0"/>
              <a:pPr/>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BC2408-E149-9745-B481-BA280EF14693}" type="datetimeFigureOut">
              <a:rPr lang="en-US" smtClean="0"/>
              <a:pPr/>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BC2408-E149-9745-B481-BA280EF14693}" type="datetimeFigureOut">
              <a:rPr lang="en-US" smtClean="0"/>
              <a:pPr/>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BC2408-E149-9745-B481-BA280EF14693}" type="datetimeFigureOut">
              <a:rPr lang="en-US" smtClean="0"/>
              <a:pPr/>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BC2408-E149-9745-B481-BA280EF14693}" type="datetimeFigureOut">
              <a:rPr lang="en-US" smtClean="0"/>
              <a:pPr/>
              <a:t>11/3/11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BC2408-E149-9745-B481-BA280EF14693}" type="datetimeFigureOut">
              <a:rPr lang="en-US" smtClean="0"/>
              <a:pPr/>
              <a:t>11/3/11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BC2408-E149-9745-B481-BA280EF14693}" type="datetimeFigureOut">
              <a:rPr lang="en-US" smtClean="0"/>
              <a:pPr/>
              <a:t>11/3/11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BC2408-E149-9745-B481-BA280EF14693}" type="datetimeFigureOut">
              <a:rPr lang="en-US" smtClean="0"/>
              <a:pPr/>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BC2408-E149-9745-B481-BA280EF14693}" type="datetimeFigureOut">
              <a:rPr lang="en-US" smtClean="0"/>
              <a:pPr/>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0179F7-6355-2248-83DF-53EBEA53AE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BC2408-E149-9745-B481-BA280EF14693}" type="datetimeFigureOut">
              <a:rPr lang="en-US" smtClean="0"/>
              <a:pPr/>
              <a:t>11/3/11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0179F7-6355-2248-83DF-53EBEA53AEB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Macintosh%20HD:Users:Moots:Desktop:American%20Government%202010-2011:Unit%202:2.08%2013th,%2014th,%2015th:Scenario%20and%20Picture%20Analysis.doc!OLE_LINK6" TargetMode="Externa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Macintosh%20HD:Users:Moots:Desktop:American%20Government%202010-2011:Unit%202:2.08%2013th,%2014th,%2015th:Scenario%20and%20Picture%20Analysis.doc!OLE_LINK7" TargetMode="External"/><Relationship Id="rId1" Type="http://schemas.openxmlformats.org/officeDocument/2006/relationships/vmlDrawing" Target="../drawings/vmlDrawing2.v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Macintosh%20HD:Users:Moots:Desktop:American%20Government%202010-2011:Unit%202:2.08%2013th,%2014th,%2015th:Scenario%20and%20Picture%20Analysis.doc!OLE_LINK8" TargetMode="External"/><Relationship Id="rId1" Type="http://schemas.openxmlformats.org/officeDocument/2006/relationships/vmlDrawing" Target="../drawings/vmlDrawing3.v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Macintosh%20HD:Users:Moots:Desktop:American%20Government%202010-2011:Unit%202:2.08%2013th,%2014th,%2015th:Scenario%20and%20Picture%20Analysis.doc!OLE_LINK9" TargetMode="External"/><Relationship Id="rId1" Type="http://schemas.openxmlformats.org/officeDocument/2006/relationships/vmlDrawing" Target="../drawings/vmlDrawing4.v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Macintosh%20HD:Users:Moots:Desktop:American%20Government%202010-2011:Unit%202:2.08%2013th,%2014th,%2015th:Scenario%20and%20Picture%20Analysis.doc!OLE_LINK10" TargetMode="External"/><Relationship Id="rId1" Type="http://schemas.openxmlformats.org/officeDocument/2006/relationships/vmlDrawing" Target="../drawings/vmlDrawing5.v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Macintosh%20HD:Users:Moots:Desktop:American%20Government%202010-2011:Unit%202:2.08%2013th,%2014th,%2015th:Scenario%20and%20Picture%20Analysis.doc!OLE_LINK11" TargetMode="External"/><Relationship Id="rId1" Type="http://schemas.openxmlformats.org/officeDocument/2006/relationships/vmlDrawing" Target="../drawings/vmlDrawing6.v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154626"/>
          </a:xfrm>
        </p:spPr>
        <p:txBody>
          <a:bodyPr/>
          <a:lstStyle/>
          <a:p>
            <a:r>
              <a:rPr lang="en-US" b="1" dirty="0" smtClean="0">
                <a:latin typeface="Candara"/>
                <a:cs typeface="Candara"/>
              </a:rPr>
              <a:t>Call to Order</a:t>
            </a:r>
            <a:endParaRPr lang="en-US" b="1" dirty="0">
              <a:latin typeface="Candara"/>
              <a:cs typeface="Candara"/>
            </a:endParaRPr>
          </a:p>
        </p:txBody>
      </p:sp>
      <p:graphicFrame>
        <p:nvGraphicFramePr>
          <p:cNvPr id="4" name="Table 3"/>
          <p:cNvGraphicFramePr>
            <a:graphicFrameLocks noGrp="1"/>
          </p:cNvGraphicFramePr>
          <p:nvPr/>
        </p:nvGraphicFramePr>
        <p:xfrm>
          <a:off x="377854" y="1154627"/>
          <a:ext cx="8435080" cy="4376132"/>
        </p:xfrm>
        <a:graphic>
          <a:graphicData uri="http://schemas.openxmlformats.org/drawingml/2006/table">
            <a:tbl>
              <a:tblPr firstRow="1" bandRow="1">
                <a:tableStyleId>{5C22544A-7EE6-4342-B048-85BDC9FD1C3A}</a:tableStyleId>
              </a:tblPr>
              <a:tblGrid>
                <a:gridCol w="4217540"/>
                <a:gridCol w="4217540"/>
              </a:tblGrid>
              <a:tr h="898649">
                <a:tc>
                  <a:txBody>
                    <a:bodyPr/>
                    <a:lstStyle/>
                    <a:p>
                      <a:pPr algn="ctr"/>
                      <a:r>
                        <a:rPr lang="en-US" sz="3000" dirty="0" smtClean="0">
                          <a:latin typeface="Candara"/>
                          <a:cs typeface="Candara"/>
                        </a:rPr>
                        <a:t>Question for the girls:</a:t>
                      </a:r>
                      <a:endParaRPr lang="en-US" sz="3000" dirty="0">
                        <a:latin typeface="Candara"/>
                        <a:cs typeface="Candara"/>
                      </a:endParaRPr>
                    </a:p>
                  </a:txBody>
                  <a:tcPr/>
                </a:tc>
                <a:tc>
                  <a:txBody>
                    <a:bodyPr/>
                    <a:lstStyle/>
                    <a:p>
                      <a:pPr algn="ctr"/>
                      <a:r>
                        <a:rPr lang="en-US" sz="3000" dirty="0" smtClean="0">
                          <a:latin typeface="Candara"/>
                          <a:cs typeface="Candara"/>
                        </a:rPr>
                        <a:t>Question for</a:t>
                      </a:r>
                      <a:r>
                        <a:rPr lang="en-US" sz="3000" baseline="0" dirty="0" smtClean="0">
                          <a:latin typeface="Candara"/>
                          <a:cs typeface="Candara"/>
                        </a:rPr>
                        <a:t> the boys:</a:t>
                      </a:r>
                      <a:endParaRPr lang="en-US" sz="3000" dirty="0">
                        <a:latin typeface="Candara"/>
                        <a:cs typeface="Candara"/>
                      </a:endParaRPr>
                    </a:p>
                  </a:txBody>
                  <a:tcPr/>
                </a:tc>
              </a:tr>
              <a:tr h="3477483">
                <a:tc>
                  <a:txBody>
                    <a:bodyPr/>
                    <a:lstStyle/>
                    <a:p>
                      <a:r>
                        <a:rPr lang="en-US" sz="2900" dirty="0" smtClean="0"/>
                        <a:t>Which</a:t>
                      </a:r>
                      <a:r>
                        <a:rPr lang="en-US" sz="2900" baseline="0" dirty="0" smtClean="0"/>
                        <a:t> </a:t>
                      </a:r>
                      <a:r>
                        <a:rPr lang="en-US" sz="2900" b="1" baseline="0" dirty="0" smtClean="0"/>
                        <a:t>type of government </a:t>
                      </a:r>
                      <a:r>
                        <a:rPr lang="en-US" sz="2900" baseline="0" dirty="0" smtClean="0"/>
                        <a:t>is best represented by the picture or symbol below?</a:t>
                      </a:r>
                      <a:endParaRPr lang="en-US" sz="2900" dirty="0"/>
                    </a:p>
                  </a:txBody>
                  <a:tcPr/>
                </a:tc>
                <a:tc>
                  <a:txBody>
                    <a:bodyPr/>
                    <a:lstStyle/>
                    <a:p>
                      <a:r>
                        <a:rPr lang="en-US" sz="2900" dirty="0" smtClean="0"/>
                        <a:t>Explain</a:t>
                      </a:r>
                      <a:r>
                        <a:rPr lang="en-US" sz="2900" baseline="0" dirty="0" smtClean="0"/>
                        <a:t> the difference between </a:t>
                      </a:r>
                      <a:r>
                        <a:rPr lang="en-US" sz="2900" b="1" baseline="0" dirty="0" smtClean="0"/>
                        <a:t>consent of the governed </a:t>
                      </a:r>
                      <a:r>
                        <a:rPr lang="en-US" sz="2900" b="0" baseline="0" dirty="0" smtClean="0"/>
                        <a:t>and </a:t>
                      </a:r>
                      <a:r>
                        <a:rPr lang="en-US" sz="2900" b="1" baseline="0" dirty="0" smtClean="0"/>
                        <a:t>limited government.  </a:t>
                      </a:r>
                      <a:r>
                        <a:rPr lang="en-US" sz="2900" b="0" baseline="0" dirty="0" smtClean="0"/>
                        <a:t>To what extent are both present in the modern Israeli society? </a:t>
                      </a:r>
                      <a:endParaRPr lang="en-US" sz="2900" dirty="0" smtClean="0"/>
                    </a:p>
                  </a:txBody>
                  <a:tcPr/>
                </a:tc>
              </a:tr>
            </a:tbl>
          </a:graphicData>
        </a:graphic>
      </p:graphicFrame>
      <p:pic>
        <p:nvPicPr>
          <p:cNvPr id="5" name="Picture 4"/>
          <p:cNvPicPr>
            <a:picLocks noChangeAspect="1"/>
          </p:cNvPicPr>
          <p:nvPr/>
        </p:nvPicPr>
        <p:blipFill>
          <a:blip r:embed="rId2"/>
          <a:stretch>
            <a:fillRect/>
          </a:stretch>
        </p:blipFill>
        <p:spPr>
          <a:xfrm>
            <a:off x="952966" y="4469191"/>
            <a:ext cx="2984328" cy="21231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6386" name="Object 2"/>
          <p:cNvGraphicFramePr>
            <a:graphicFrameLocks noChangeAspect="1"/>
          </p:cNvGraphicFramePr>
          <p:nvPr/>
        </p:nvGraphicFramePr>
        <p:xfrm>
          <a:off x="2042432" y="1524795"/>
          <a:ext cx="5168900" cy="5170488"/>
        </p:xfrm>
        <a:graphic>
          <a:graphicData uri="http://schemas.openxmlformats.org/presentationml/2006/ole">
            <p:oleObj spid="_x0000_s25602" name="Document" r:id="rId3" imgW="2857500" imgH="2857500" progId="Word.Document.12">
              <p:link updateAutomatic="1"/>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7410" name="Object 2"/>
          <p:cNvGraphicFramePr>
            <a:graphicFrameLocks noChangeAspect="1"/>
          </p:cNvGraphicFramePr>
          <p:nvPr/>
        </p:nvGraphicFramePr>
        <p:xfrm>
          <a:off x="1285875" y="820738"/>
          <a:ext cx="6716713" cy="5305425"/>
        </p:xfrm>
        <a:graphic>
          <a:graphicData uri="http://schemas.openxmlformats.org/presentationml/2006/ole">
            <p:oleObj spid="_x0000_s26626" name="Document" r:id="rId3" imgW="1993900" imgH="1574800" progId="Word.Document.12">
              <p:link updateAutomatic="1"/>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8434" name="Object 2"/>
          <p:cNvGraphicFramePr>
            <a:graphicFrameLocks noChangeAspect="1"/>
          </p:cNvGraphicFramePr>
          <p:nvPr/>
        </p:nvGraphicFramePr>
        <p:xfrm>
          <a:off x="3230563" y="1417638"/>
          <a:ext cx="3119437" cy="4546600"/>
        </p:xfrm>
        <a:graphic>
          <a:graphicData uri="http://schemas.openxmlformats.org/presentationml/2006/ole">
            <p:oleObj spid="_x0000_s27650" name="Document" r:id="rId3" imgW="1054100" imgH="1536700" progId="Word.Document.12">
              <p:link updateAutomatic="1"/>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9458" name="Object 2"/>
          <p:cNvGraphicFramePr>
            <a:graphicFrameLocks noChangeAspect="1"/>
          </p:cNvGraphicFramePr>
          <p:nvPr/>
        </p:nvGraphicFramePr>
        <p:xfrm>
          <a:off x="2263775" y="625475"/>
          <a:ext cx="4200525" cy="5681663"/>
        </p:xfrm>
        <a:graphic>
          <a:graphicData uri="http://schemas.openxmlformats.org/presentationml/2006/ole">
            <p:oleObj spid="_x0000_s28674" name="Document" r:id="rId3" imgW="2451100" imgH="3314700" progId="Word.Document.12">
              <p:link updateAutomatic="1"/>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0482" name="Object 2"/>
          <p:cNvGraphicFramePr>
            <a:graphicFrameLocks noChangeAspect="1"/>
          </p:cNvGraphicFramePr>
          <p:nvPr/>
        </p:nvGraphicFramePr>
        <p:xfrm>
          <a:off x="1604963" y="274638"/>
          <a:ext cx="5562600" cy="3859212"/>
        </p:xfrm>
        <a:graphic>
          <a:graphicData uri="http://schemas.openxmlformats.org/presentationml/2006/ole">
            <p:oleObj spid="_x0000_s29698" name="Document" r:id="rId3" imgW="2032000" imgH="1409700" progId="Word.Document.12">
              <p:link updateAutomatic="1"/>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1506" name="Object 2"/>
          <p:cNvGraphicFramePr>
            <a:graphicFrameLocks noChangeAspect="1"/>
          </p:cNvGraphicFramePr>
          <p:nvPr/>
        </p:nvGraphicFramePr>
        <p:xfrm>
          <a:off x="457200" y="204788"/>
          <a:ext cx="7699375" cy="6032500"/>
        </p:xfrm>
        <a:graphic>
          <a:graphicData uri="http://schemas.openxmlformats.org/presentationml/2006/ole">
            <p:oleObj spid="_x0000_s30722" name="Document" r:id="rId3" imgW="3225800" imgH="2527300" progId="Word.Document.12">
              <p:link updateAutomatic="1"/>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ndara"/>
                <a:cs typeface="Candara"/>
              </a:rPr>
              <a:t>Stop and Jot</a:t>
            </a:r>
            <a:endParaRPr lang="en-US" b="1" dirty="0">
              <a:latin typeface="Candara"/>
              <a:cs typeface="Candara"/>
            </a:endParaRPr>
          </a:p>
        </p:txBody>
      </p:sp>
      <p:sp>
        <p:nvSpPr>
          <p:cNvPr id="3" name="Content Placeholder 2"/>
          <p:cNvSpPr>
            <a:spLocks noGrp="1"/>
          </p:cNvSpPr>
          <p:nvPr>
            <p:ph idx="1"/>
          </p:nvPr>
        </p:nvSpPr>
        <p:spPr>
          <a:xfrm>
            <a:off x="457200" y="1600201"/>
            <a:ext cx="6904660" cy="4915610"/>
          </a:xfrm>
        </p:spPr>
        <p:txBody>
          <a:bodyPr>
            <a:noAutofit/>
          </a:bodyPr>
          <a:lstStyle/>
          <a:p>
            <a:r>
              <a:rPr lang="en-US" sz="4100" dirty="0" smtClean="0">
                <a:latin typeface="Candara"/>
                <a:cs typeface="Candara"/>
              </a:rPr>
              <a:t>Compare the 13</a:t>
            </a:r>
            <a:r>
              <a:rPr lang="en-US" sz="4100" baseline="30000" dirty="0" smtClean="0">
                <a:latin typeface="Candara"/>
                <a:cs typeface="Candara"/>
              </a:rPr>
              <a:t>th</a:t>
            </a:r>
            <a:r>
              <a:rPr lang="en-US" sz="4100" dirty="0" smtClean="0">
                <a:latin typeface="Candara"/>
                <a:cs typeface="Candara"/>
              </a:rPr>
              <a:t>, 14</a:t>
            </a:r>
            <a:r>
              <a:rPr lang="en-US" sz="4100" baseline="30000" dirty="0" smtClean="0">
                <a:latin typeface="Candara"/>
                <a:cs typeface="Candara"/>
              </a:rPr>
              <a:t>th</a:t>
            </a:r>
            <a:r>
              <a:rPr lang="en-US" sz="4100" dirty="0" smtClean="0">
                <a:latin typeface="Candara"/>
                <a:cs typeface="Candara"/>
              </a:rPr>
              <a:t>, and 15</a:t>
            </a:r>
            <a:r>
              <a:rPr lang="en-US" sz="4100" baseline="30000" dirty="0" smtClean="0">
                <a:latin typeface="Candara"/>
                <a:cs typeface="Candara"/>
              </a:rPr>
              <a:t>th</a:t>
            </a:r>
            <a:r>
              <a:rPr lang="en-US" sz="4100" dirty="0" smtClean="0">
                <a:latin typeface="Candara"/>
                <a:cs typeface="Candara"/>
              </a:rPr>
              <a:t> amendments.</a:t>
            </a:r>
          </a:p>
          <a:p>
            <a:r>
              <a:rPr lang="en-US" sz="4100" dirty="0" smtClean="0">
                <a:latin typeface="Candara"/>
                <a:cs typeface="Candara"/>
              </a:rPr>
              <a:t>How are they similar?</a:t>
            </a:r>
          </a:p>
          <a:p>
            <a:r>
              <a:rPr lang="en-US" sz="4100" dirty="0" smtClean="0">
                <a:latin typeface="Candara"/>
                <a:cs typeface="Candara"/>
              </a:rPr>
              <a:t>How are they different?</a:t>
            </a:r>
          </a:p>
          <a:p>
            <a:r>
              <a:rPr lang="en-US" sz="4100" dirty="0" smtClean="0">
                <a:latin typeface="Candara"/>
                <a:cs typeface="Candara"/>
              </a:rPr>
              <a:t>Which do you think is the most difficult amendment to enforce?</a:t>
            </a:r>
            <a:endParaRPr lang="en-US" sz="4100" dirty="0">
              <a:latin typeface="Candara"/>
              <a:cs typeface="Candara"/>
            </a:endParaRPr>
          </a:p>
        </p:txBody>
      </p:sp>
      <p:pic>
        <p:nvPicPr>
          <p:cNvPr id="5" name="Picture 4"/>
          <p:cNvPicPr>
            <a:picLocks noChangeAspect="1"/>
          </p:cNvPicPr>
          <p:nvPr/>
        </p:nvPicPr>
        <p:blipFill>
          <a:blip r:embed="rId2"/>
          <a:stretch>
            <a:fillRect/>
          </a:stretch>
        </p:blipFill>
        <p:spPr>
          <a:xfrm>
            <a:off x="6881265" y="2280601"/>
            <a:ext cx="1805535" cy="255067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ndara"/>
                <a:cs typeface="Candara"/>
              </a:rPr>
              <a:t>Procedures for Group Work</a:t>
            </a:r>
            <a:endParaRPr lang="en-US" b="1" dirty="0">
              <a:latin typeface="Candara"/>
              <a:cs typeface="Candara"/>
            </a:endParaRPr>
          </a:p>
        </p:txBody>
      </p:sp>
      <p:sp>
        <p:nvSpPr>
          <p:cNvPr id="3" name="Content Placeholder 2"/>
          <p:cNvSpPr>
            <a:spLocks noGrp="1"/>
          </p:cNvSpPr>
          <p:nvPr>
            <p:ph idx="1"/>
          </p:nvPr>
        </p:nvSpPr>
        <p:spPr/>
        <p:txBody>
          <a:bodyPr/>
          <a:lstStyle/>
          <a:p>
            <a:r>
              <a:rPr lang="en-US" dirty="0" smtClean="0"/>
              <a:t>We will move to groups after “To College – Through College”</a:t>
            </a:r>
          </a:p>
          <a:p>
            <a:r>
              <a:rPr lang="en-US" dirty="0" smtClean="0"/>
              <a:t>You will work with your groups to read the article</a:t>
            </a:r>
          </a:p>
          <a:p>
            <a:r>
              <a:rPr lang="en-US" dirty="0" smtClean="0"/>
              <a:t>Jot down on the chart paper:</a:t>
            </a:r>
          </a:p>
          <a:p>
            <a:pPr>
              <a:buFont typeface="Courier New"/>
              <a:buChar char="o"/>
            </a:pPr>
            <a:r>
              <a:rPr lang="en-US" dirty="0" smtClean="0"/>
              <a:t>What group is being denied their 14</a:t>
            </a:r>
            <a:r>
              <a:rPr lang="en-US" baseline="30000" dirty="0" smtClean="0"/>
              <a:t>th</a:t>
            </a:r>
            <a:r>
              <a:rPr lang="en-US" dirty="0" smtClean="0"/>
              <a:t> amendment right to equality?</a:t>
            </a:r>
          </a:p>
          <a:p>
            <a:pPr>
              <a:buFont typeface="Courier New"/>
              <a:buChar char="o"/>
            </a:pPr>
            <a:r>
              <a:rPr lang="en-US" dirty="0" smtClean="0"/>
              <a:t>What complaint could they file, and to whom?</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ndara"/>
                <a:cs typeface="Candara"/>
              </a:rPr>
              <a:t>Solutions Gallery Walk</a:t>
            </a:r>
            <a:endParaRPr lang="en-US" b="1" dirty="0">
              <a:latin typeface="Candara"/>
              <a:cs typeface="Candara"/>
            </a:endParaRPr>
          </a:p>
        </p:txBody>
      </p:sp>
      <p:sp>
        <p:nvSpPr>
          <p:cNvPr id="3" name="Content Placeholder 2"/>
          <p:cNvSpPr>
            <a:spLocks noGrp="1"/>
          </p:cNvSpPr>
          <p:nvPr>
            <p:ph idx="1"/>
          </p:nvPr>
        </p:nvSpPr>
        <p:spPr/>
        <p:txBody>
          <a:bodyPr/>
          <a:lstStyle/>
          <a:p>
            <a:r>
              <a:rPr lang="en-US" dirty="0" smtClean="0"/>
              <a:t>You will walk around to each station with your group.  You have two minutes at each station to read the chart paper and respond by generating a solution to the problem (should there be a new law? What should it be?)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5000"/>
          </a:blip>
          <a:stretch>
            <a:fillRect/>
          </a:stretch>
        </p:blipFill>
        <p:spPr>
          <a:xfrm>
            <a:off x="0" y="-33498"/>
            <a:ext cx="9143999" cy="6995160"/>
          </a:xfrm>
          <a:prstGeom prst="rect">
            <a:avLst/>
          </a:prstGeom>
        </p:spPr>
      </p:pic>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r>
              <a:rPr lang="en-US" b="1" dirty="0" smtClean="0">
                <a:latin typeface="Candara"/>
                <a:cs typeface="Candara"/>
              </a:rPr>
              <a:t>Follow up questions to be answered in your notebook</a:t>
            </a:r>
            <a:endParaRPr lang="en-US" b="1" dirty="0">
              <a:latin typeface="Candara"/>
              <a:cs typeface="Candara"/>
            </a:endParaRPr>
          </a:p>
        </p:txBody>
      </p:sp>
      <p:sp>
        <p:nvSpPr>
          <p:cNvPr id="3" name="Content Placeholder 2"/>
          <p:cNvSpPr>
            <a:spLocks noGrp="1"/>
          </p:cNvSpPr>
          <p:nvPr>
            <p:ph idx="1"/>
          </p:nvPr>
        </p:nvSpPr>
        <p:spPr>
          <a:xfrm>
            <a:off x="457200" y="1770427"/>
            <a:ext cx="8229600" cy="2155303"/>
          </a:xfrm>
        </p:spPr>
        <p:txBody>
          <a:bodyPr>
            <a:normAutofit lnSpcReduction="10000"/>
          </a:bodyPr>
          <a:lstStyle/>
          <a:p>
            <a:r>
              <a:rPr lang="en-US" b="1" dirty="0" smtClean="0">
                <a:latin typeface="Candara"/>
                <a:cs typeface="Candara"/>
              </a:rPr>
              <a:t>How did you feel after that activity?</a:t>
            </a:r>
          </a:p>
          <a:p>
            <a:r>
              <a:rPr lang="en-US" b="1" dirty="0" smtClean="0">
                <a:latin typeface="Candara"/>
                <a:cs typeface="Candara"/>
              </a:rPr>
              <a:t>Did you feel like your teacher was being fair?</a:t>
            </a:r>
          </a:p>
          <a:p>
            <a:r>
              <a:rPr lang="en-US" b="1" dirty="0" smtClean="0">
                <a:latin typeface="Candara"/>
                <a:cs typeface="Candara"/>
              </a:rPr>
              <a:t>Why or why not?</a:t>
            </a:r>
            <a:endParaRPr lang="en-US" b="1" dirty="0">
              <a:latin typeface="Candara"/>
              <a:cs typeface="Candar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ndara"/>
                <a:cs typeface="Candara"/>
              </a:rPr>
              <a:t>Objective</a:t>
            </a:r>
            <a:endParaRPr lang="en-US" b="1" dirty="0">
              <a:latin typeface="Candara"/>
              <a:cs typeface="Candara"/>
            </a:endParaRPr>
          </a:p>
        </p:txBody>
      </p:sp>
      <p:sp>
        <p:nvSpPr>
          <p:cNvPr id="3" name="Content Placeholder 2"/>
          <p:cNvSpPr>
            <a:spLocks noGrp="1"/>
          </p:cNvSpPr>
          <p:nvPr>
            <p:ph idx="1"/>
          </p:nvPr>
        </p:nvSpPr>
        <p:spPr>
          <a:xfrm>
            <a:off x="457200" y="1600200"/>
            <a:ext cx="8229600" cy="1074685"/>
          </a:xfrm>
        </p:spPr>
        <p:txBody>
          <a:bodyPr/>
          <a:lstStyle/>
          <a:p>
            <a:pPr>
              <a:buNone/>
            </a:pPr>
            <a:r>
              <a:rPr lang="en-US" dirty="0" smtClean="0">
                <a:latin typeface="Candara"/>
                <a:cs typeface="Candara"/>
              </a:rPr>
              <a:t>PSWBAT analyze the effects of the 13</a:t>
            </a:r>
            <a:r>
              <a:rPr lang="en-US" baseline="30000" dirty="0" smtClean="0">
                <a:latin typeface="Candara"/>
                <a:cs typeface="Candara"/>
              </a:rPr>
              <a:t>th</a:t>
            </a:r>
            <a:r>
              <a:rPr lang="en-US" dirty="0" smtClean="0">
                <a:latin typeface="Candara"/>
                <a:cs typeface="Candara"/>
              </a:rPr>
              <a:t>, 14</a:t>
            </a:r>
            <a:r>
              <a:rPr lang="en-US" baseline="30000" dirty="0" smtClean="0">
                <a:latin typeface="Candara"/>
                <a:cs typeface="Candara"/>
              </a:rPr>
              <a:t>th</a:t>
            </a:r>
            <a:r>
              <a:rPr lang="en-US" dirty="0" smtClean="0">
                <a:latin typeface="Candara"/>
                <a:cs typeface="Candara"/>
              </a:rPr>
              <a:t> and 15</a:t>
            </a:r>
            <a:r>
              <a:rPr lang="en-US" baseline="30000" dirty="0" smtClean="0">
                <a:latin typeface="Candara"/>
                <a:cs typeface="Candara"/>
              </a:rPr>
              <a:t>th</a:t>
            </a:r>
            <a:r>
              <a:rPr lang="en-US" dirty="0" smtClean="0">
                <a:latin typeface="Candara"/>
                <a:cs typeface="Candara"/>
              </a:rPr>
              <a:t> amendments.</a:t>
            </a:r>
            <a:endParaRPr lang="en-US" dirty="0">
              <a:latin typeface="Candara"/>
              <a:cs typeface="Candara"/>
            </a:endParaRPr>
          </a:p>
        </p:txBody>
      </p:sp>
      <p:graphicFrame>
        <p:nvGraphicFramePr>
          <p:cNvPr id="4" name="Table 3"/>
          <p:cNvGraphicFramePr>
            <a:graphicFrameLocks noGrp="1"/>
          </p:cNvGraphicFramePr>
          <p:nvPr/>
        </p:nvGraphicFramePr>
        <p:xfrm>
          <a:off x="0" y="3408876"/>
          <a:ext cx="9144000" cy="2888691"/>
        </p:xfrm>
        <a:graphic>
          <a:graphicData uri="http://schemas.openxmlformats.org/drawingml/2006/table">
            <a:tbl>
              <a:tblPr firstRow="1" bandRow="1">
                <a:tableStyleId>{5DA37D80-6434-44D0-A028-1B22A696006F}</a:tableStyleId>
              </a:tblPr>
              <a:tblGrid>
                <a:gridCol w="3048000"/>
                <a:gridCol w="3048000"/>
                <a:gridCol w="3048000"/>
              </a:tblGrid>
              <a:tr h="962897">
                <a:tc>
                  <a:txBody>
                    <a:bodyPr/>
                    <a:lstStyle/>
                    <a:p>
                      <a:pPr algn="ctr"/>
                      <a:r>
                        <a:rPr lang="en-US" sz="5400" dirty="0" smtClean="0"/>
                        <a:t>13</a:t>
                      </a:r>
                      <a:r>
                        <a:rPr lang="en-US" sz="5400" baseline="30000" dirty="0" smtClean="0"/>
                        <a:t>th</a:t>
                      </a:r>
                      <a:endParaRPr lang="en-US" sz="5400" dirty="0"/>
                    </a:p>
                  </a:txBody>
                  <a:tcPr/>
                </a:tc>
                <a:tc>
                  <a:txBody>
                    <a:bodyPr/>
                    <a:lstStyle/>
                    <a:p>
                      <a:pPr algn="ctr"/>
                      <a:r>
                        <a:rPr lang="en-US" sz="5400" dirty="0" smtClean="0"/>
                        <a:t>14</a:t>
                      </a:r>
                      <a:r>
                        <a:rPr lang="en-US" sz="5400" baseline="30000" dirty="0" smtClean="0"/>
                        <a:t>th</a:t>
                      </a:r>
                      <a:endParaRPr lang="en-US" sz="5400" dirty="0"/>
                    </a:p>
                  </a:txBody>
                  <a:tcPr/>
                </a:tc>
                <a:tc>
                  <a:txBody>
                    <a:bodyPr/>
                    <a:lstStyle/>
                    <a:p>
                      <a:pPr algn="ctr"/>
                      <a:r>
                        <a:rPr lang="en-US" sz="5400" dirty="0" smtClean="0"/>
                        <a:t>15th</a:t>
                      </a:r>
                      <a:endParaRPr lang="en-US" sz="5400" dirty="0"/>
                    </a:p>
                  </a:txBody>
                  <a:tcPr/>
                </a:tc>
              </a:tr>
              <a:tr h="962897">
                <a:tc>
                  <a:txBody>
                    <a:bodyPr/>
                    <a:lstStyle/>
                    <a:p>
                      <a:endParaRPr lang="en-US"/>
                    </a:p>
                  </a:txBody>
                  <a:tcPr/>
                </a:tc>
                <a:tc>
                  <a:txBody>
                    <a:bodyPr/>
                    <a:lstStyle/>
                    <a:p>
                      <a:endParaRPr lang="en-US"/>
                    </a:p>
                  </a:txBody>
                  <a:tcPr/>
                </a:tc>
                <a:tc>
                  <a:txBody>
                    <a:bodyPr/>
                    <a:lstStyle/>
                    <a:p>
                      <a:endParaRPr lang="en-US"/>
                    </a:p>
                  </a:txBody>
                  <a:tcPr/>
                </a:tc>
              </a:tr>
              <a:tr h="962897">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latin typeface="Candara"/>
                <a:cs typeface="Candara"/>
              </a:rPr>
              <a:t>The 13</a:t>
            </a:r>
            <a:r>
              <a:rPr lang="en-US" sz="7200" b="1" baseline="30000" dirty="0" smtClean="0">
                <a:latin typeface="Candara"/>
                <a:cs typeface="Candara"/>
              </a:rPr>
              <a:t>th</a:t>
            </a:r>
            <a:r>
              <a:rPr lang="en-US" sz="7200" b="1" dirty="0" smtClean="0">
                <a:latin typeface="Candara"/>
                <a:cs typeface="Candara"/>
              </a:rPr>
              <a:t> Amendment</a:t>
            </a:r>
            <a:endParaRPr lang="en-US" sz="7200" b="1" dirty="0">
              <a:latin typeface="Candara"/>
              <a:cs typeface="Candara"/>
            </a:endParaRPr>
          </a:p>
        </p:txBody>
      </p:sp>
      <p:sp>
        <p:nvSpPr>
          <p:cNvPr id="3" name="Content Placeholder 2"/>
          <p:cNvSpPr>
            <a:spLocks noGrp="1"/>
          </p:cNvSpPr>
          <p:nvPr>
            <p:ph idx="1"/>
          </p:nvPr>
        </p:nvSpPr>
        <p:spPr/>
        <p:txBody>
          <a:bodyPr>
            <a:normAutofit/>
          </a:bodyPr>
          <a:lstStyle/>
          <a:p>
            <a:pPr>
              <a:buNone/>
            </a:pPr>
            <a:r>
              <a:rPr lang="en-US" sz="4100" dirty="0" smtClean="0">
                <a:latin typeface="Candara"/>
                <a:cs typeface="Candara"/>
              </a:rPr>
              <a:t>Neither slavery nor involuntary servitude, except as a punishment for crime whereof the party shall have been duly convicted, shall exist within the United States, or any place subject to their jurisdiction.</a:t>
            </a:r>
            <a:endParaRPr lang="en-US" sz="4100" dirty="0">
              <a:latin typeface="Candara"/>
              <a:cs typeface="Candar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73012"/>
          <a:ext cx="9144000" cy="6891718"/>
        </p:xfrm>
        <a:graphic>
          <a:graphicData uri="http://schemas.openxmlformats.org/drawingml/2006/table">
            <a:tbl>
              <a:tblPr firstRow="1" bandRow="1">
                <a:tableStyleId>{5DA37D80-6434-44D0-A028-1B22A696006F}</a:tableStyleId>
              </a:tblPr>
              <a:tblGrid>
                <a:gridCol w="2514438"/>
                <a:gridCol w="4328981"/>
                <a:gridCol w="2300581"/>
              </a:tblGrid>
              <a:tr h="880683">
                <a:tc>
                  <a:txBody>
                    <a:bodyPr/>
                    <a:lstStyle/>
                    <a:p>
                      <a:pPr algn="ctr"/>
                      <a:r>
                        <a:rPr lang="en-US" sz="5400" dirty="0" smtClean="0"/>
                        <a:t>13</a:t>
                      </a:r>
                      <a:r>
                        <a:rPr lang="en-US" sz="5400" baseline="30000" dirty="0" smtClean="0"/>
                        <a:t>th</a:t>
                      </a:r>
                      <a:endParaRPr lang="en-US" sz="5400" dirty="0"/>
                    </a:p>
                  </a:txBody>
                  <a:tcPr/>
                </a:tc>
                <a:tc>
                  <a:txBody>
                    <a:bodyPr/>
                    <a:lstStyle/>
                    <a:p>
                      <a:pPr algn="ctr"/>
                      <a:r>
                        <a:rPr lang="en-US" sz="5400" dirty="0" smtClean="0"/>
                        <a:t>14</a:t>
                      </a:r>
                      <a:r>
                        <a:rPr lang="en-US" sz="5400" baseline="30000" dirty="0" smtClean="0"/>
                        <a:t>th</a:t>
                      </a:r>
                      <a:endParaRPr lang="en-US" sz="5400" dirty="0"/>
                    </a:p>
                  </a:txBody>
                  <a:tcPr/>
                </a:tc>
                <a:tc>
                  <a:txBody>
                    <a:bodyPr/>
                    <a:lstStyle/>
                    <a:p>
                      <a:pPr algn="ctr"/>
                      <a:r>
                        <a:rPr lang="en-US" sz="5400" dirty="0" smtClean="0"/>
                        <a:t>15th</a:t>
                      </a:r>
                      <a:endParaRPr lang="en-US" sz="5400" dirty="0"/>
                    </a:p>
                  </a:txBody>
                  <a:tcPr/>
                </a:tc>
              </a:tr>
              <a:tr h="3665069">
                <a:tc>
                  <a:txBody>
                    <a:bodyPr/>
                    <a:lstStyle/>
                    <a:p>
                      <a:r>
                        <a:rPr lang="en-US" sz="3000" dirty="0" smtClean="0"/>
                        <a:t>All men are free.  Involuntary labor</a:t>
                      </a:r>
                      <a:r>
                        <a:rPr lang="en-US" sz="3000" baseline="0" dirty="0" smtClean="0"/>
                        <a:t> can be used as punishment for a crime.</a:t>
                      </a:r>
                      <a:endParaRPr lang="en-US" sz="3000" dirty="0"/>
                    </a:p>
                  </a:txBody>
                  <a:tcPr/>
                </a:tc>
                <a:tc>
                  <a:txBody>
                    <a:bodyPr/>
                    <a:lstStyle/>
                    <a:p>
                      <a:endParaRPr lang="en-US" sz="2700" dirty="0"/>
                    </a:p>
                  </a:txBody>
                  <a:tcPr/>
                </a:tc>
                <a:tc>
                  <a:txBody>
                    <a:bodyPr/>
                    <a:lstStyle/>
                    <a:p>
                      <a:endParaRPr lang="en-US" dirty="0"/>
                    </a:p>
                  </a:txBody>
                  <a:tcPr/>
                </a:tc>
              </a:tr>
              <a:tr h="2312249">
                <a:tc>
                  <a:txBody>
                    <a:bodyPr/>
                    <a:lstStyle/>
                    <a:p>
                      <a:pPr algn="ctr"/>
                      <a:r>
                        <a:rPr lang="en-US" sz="9200" b="1" dirty="0" smtClean="0"/>
                        <a:t>FREE</a:t>
                      </a:r>
                      <a:endParaRPr lang="en-US" sz="9200" b="1" dirty="0"/>
                    </a:p>
                  </a:txBody>
                  <a:tcPr/>
                </a:tc>
                <a:tc>
                  <a:txBody>
                    <a:bodyPr/>
                    <a:lstStyle/>
                    <a:p>
                      <a:endParaRPr lang="en-US" b="1" dirty="0"/>
                    </a:p>
                  </a:txBody>
                  <a:tcPr/>
                </a:tc>
                <a:tc>
                  <a:txBody>
                    <a:bodyPr/>
                    <a:lstStyle/>
                    <a:p>
                      <a:pPr algn="ctr"/>
                      <a:endParaRPr lang="en-US" sz="7000" b="1"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latin typeface="Candara"/>
                <a:cs typeface="Candara"/>
              </a:rPr>
              <a:t>The 14</a:t>
            </a:r>
            <a:r>
              <a:rPr lang="en-US" sz="7200" b="1" baseline="30000" dirty="0" smtClean="0">
                <a:latin typeface="Candara"/>
                <a:cs typeface="Candara"/>
              </a:rPr>
              <a:t>th</a:t>
            </a:r>
            <a:r>
              <a:rPr lang="en-US" sz="7200" b="1" dirty="0" smtClean="0">
                <a:latin typeface="Candara"/>
                <a:cs typeface="Candara"/>
              </a:rPr>
              <a:t> Amendment</a:t>
            </a:r>
            <a:endParaRPr lang="en-US" sz="7200" b="1" dirty="0">
              <a:latin typeface="Candara"/>
              <a:cs typeface="Candara"/>
            </a:endParaRPr>
          </a:p>
        </p:txBody>
      </p:sp>
      <p:sp>
        <p:nvSpPr>
          <p:cNvPr id="3" name="Content Placeholder 2"/>
          <p:cNvSpPr>
            <a:spLocks noGrp="1"/>
          </p:cNvSpPr>
          <p:nvPr>
            <p:ph idx="1"/>
          </p:nvPr>
        </p:nvSpPr>
        <p:spPr>
          <a:xfrm>
            <a:off x="457200" y="2021045"/>
            <a:ext cx="8229600" cy="4525963"/>
          </a:xfrm>
        </p:spPr>
        <p:txBody>
          <a:bodyPr>
            <a:normAutofit fontScale="77500" lnSpcReduction="20000"/>
          </a:bodyPr>
          <a:lstStyle/>
          <a:p>
            <a:pPr>
              <a:buNone/>
            </a:pPr>
            <a:r>
              <a:rPr lang="en-US" sz="4100" dirty="0" smtClean="0">
                <a:latin typeface="Candara"/>
                <a:cs typeface="Candara"/>
              </a:rPr>
              <a:t>All persons born or naturalized in the United States, and subject to the jurisdiction thereof, are citizens of the United States and of the State wherein they reside.  No state shall make or enforce any law which shall bridge the privileges or immunities of citizens of the United States; nor shall any state deprive any person of life, liberty, or property, without due process of law; nor deny to any person within its jurisdiction the equal protection of the laws.</a:t>
            </a:r>
            <a:endParaRPr lang="en-US" sz="4100" dirty="0">
              <a:latin typeface="Candara"/>
              <a:cs typeface="Candar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73012"/>
          <a:ext cx="9144000" cy="7432888"/>
        </p:xfrm>
        <a:graphic>
          <a:graphicData uri="http://schemas.openxmlformats.org/drawingml/2006/table">
            <a:tbl>
              <a:tblPr firstRow="1" bandRow="1">
                <a:tableStyleId>{5DA37D80-6434-44D0-A028-1B22A696006F}</a:tableStyleId>
              </a:tblPr>
              <a:tblGrid>
                <a:gridCol w="2514438"/>
                <a:gridCol w="4328981"/>
                <a:gridCol w="2300581"/>
              </a:tblGrid>
              <a:tr h="880683">
                <a:tc>
                  <a:txBody>
                    <a:bodyPr/>
                    <a:lstStyle/>
                    <a:p>
                      <a:pPr algn="ctr"/>
                      <a:r>
                        <a:rPr lang="en-US" sz="5400" dirty="0" smtClean="0"/>
                        <a:t>13</a:t>
                      </a:r>
                      <a:r>
                        <a:rPr lang="en-US" sz="5400" baseline="30000" dirty="0" smtClean="0"/>
                        <a:t>th</a:t>
                      </a:r>
                      <a:endParaRPr lang="en-US" sz="5400" dirty="0"/>
                    </a:p>
                  </a:txBody>
                  <a:tcPr/>
                </a:tc>
                <a:tc>
                  <a:txBody>
                    <a:bodyPr/>
                    <a:lstStyle/>
                    <a:p>
                      <a:pPr algn="ctr"/>
                      <a:r>
                        <a:rPr lang="en-US" sz="5400" dirty="0" smtClean="0"/>
                        <a:t>14</a:t>
                      </a:r>
                      <a:r>
                        <a:rPr lang="en-US" sz="5400" baseline="30000" dirty="0" smtClean="0"/>
                        <a:t>th</a:t>
                      </a:r>
                      <a:endParaRPr lang="en-US" sz="5400" dirty="0"/>
                    </a:p>
                  </a:txBody>
                  <a:tcPr/>
                </a:tc>
                <a:tc>
                  <a:txBody>
                    <a:bodyPr/>
                    <a:lstStyle/>
                    <a:p>
                      <a:pPr algn="ctr"/>
                      <a:r>
                        <a:rPr lang="en-US" sz="5400" dirty="0" smtClean="0"/>
                        <a:t>15th</a:t>
                      </a:r>
                      <a:endParaRPr lang="en-US" sz="5400" dirty="0"/>
                    </a:p>
                  </a:txBody>
                  <a:tcPr/>
                </a:tc>
              </a:tr>
              <a:tr h="3665069">
                <a:tc>
                  <a:txBody>
                    <a:bodyPr/>
                    <a:lstStyle/>
                    <a:p>
                      <a:r>
                        <a:rPr lang="en-US" sz="3000" dirty="0" smtClean="0"/>
                        <a:t>All men are free.  Involuntary labor</a:t>
                      </a:r>
                      <a:r>
                        <a:rPr lang="en-US" sz="3000" baseline="0" dirty="0" smtClean="0"/>
                        <a:t> can be used as punishment for a crime.</a:t>
                      </a:r>
                      <a:endParaRPr lang="en-US" sz="3000" dirty="0"/>
                    </a:p>
                  </a:txBody>
                  <a:tcPr/>
                </a:tc>
                <a:tc>
                  <a:txBody>
                    <a:bodyPr/>
                    <a:lstStyle/>
                    <a:p>
                      <a:r>
                        <a:rPr lang="en-US" sz="2700" dirty="0" smtClean="0"/>
                        <a:t>You are a citizen if you are born</a:t>
                      </a:r>
                      <a:r>
                        <a:rPr lang="en-US" sz="2700" baseline="0" dirty="0" smtClean="0"/>
                        <a:t> in the United States.  “Due Process Clause” states that no citizen can have his freedom taken away without the </a:t>
                      </a:r>
                      <a:r>
                        <a:rPr lang="en-US" sz="2700" baseline="0" dirty="0" err="1" smtClean="0"/>
                        <a:t>gov’t</a:t>
                      </a:r>
                      <a:r>
                        <a:rPr lang="en-US" sz="2700" baseline="0" dirty="0" smtClean="0"/>
                        <a:t> going through certain steps.  The “Equal Protections Clause” states that  if you are a citizen, you are equal under the law.</a:t>
                      </a:r>
                      <a:endParaRPr lang="en-US" sz="2700" dirty="0"/>
                    </a:p>
                  </a:txBody>
                  <a:tcPr/>
                </a:tc>
                <a:tc>
                  <a:txBody>
                    <a:bodyPr/>
                    <a:lstStyle/>
                    <a:p>
                      <a:endParaRPr lang="en-US" dirty="0"/>
                    </a:p>
                  </a:txBody>
                  <a:tcPr/>
                </a:tc>
              </a:tr>
              <a:tr h="2312249">
                <a:tc>
                  <a:txBody>
                    <a:bodyPr/>
                    <a:lstStyle/>
                    <a:p>
                      <a:pPr algn="ctr"/>
                      <a:r>
                        <a:rPr lang="en-US" sz="9200" b="1" dirty="0" smtClean="0"/>
                        <a:t>FREE</a:t>
                      </a:r>
                      <a:endParaRPr lang="en-US" sz="92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9200" b="1" dirty="0" smtClean="0"/>
                        <a:t>MEN</a:t>
                      </a:r>
                    </a:p>
                    <a:p>
                      <a:endParaRPr lang="en-US" b="1" dirty="0"/>
                    </a:p>
                  </a:txBody>
                  <a:tcPr/>
                </a:tc>
                <a:tc>
                  <a:txBody>
                    <a:bodyPr/>
                    <a:lstStyle/>
                    <a:p>
                      <a:pPr algn="ctr"/>
                      <a:endParaRPr lang="en-US" sz="7000" b="1"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latin typeface="Candara"/>
                <a:cs typeface="Candara"/>
              </a:rPr>
              <a:t>The 15</a:t>
            </a:r>
            <a:r>
              <a:rPr lang="en-US" sz="7200" b="1" baseline="30000" dirty="0" smtClean="0">
                <a:latin typeface="Candara"/>
                <a:cs typeface="Candara"/>
              </a:rPr>
              <a:t>th</a:t>
            </a:r>
            <a:r>
              <a:rPr lang="en-US" sz="7200" b="1" dirty="0" smtClean="0">
                <a:latin typeface="Candara"/>
                <a:cs typeface="Candara"/>
              </a:rPr>
              <a:t> Amendment</a:t>
            </a:r>
            <a:endParaRPr lang="en-US" sz="7200" b="1" dirty="0">
              <a:latin typeface="Candara"/>
              <a:cs typeface="Candara"/>
            </a:endParaRPr>
          </a:p>
        </p:txBody>
      </p:sp>
      <p:sp>
        <p:nvSpPr>
          <p:cNvPr id="3" name="Content Placeholder 2"/>
          <p:cNvSpPr>
            <a:spLocks noGrp="1"/>
          </p:cNvSpPr>
          <p:nvPr>
            <p:ph idx="1"/>
          </p:nvPr>
        </p:nvSpPr>
        <p:spPr/>
        <p:txBody>
          <a:bodyPr>
            <a:normAutofit/>
          </a:bodyPr>
          <a:lstStyle/>
          <a:p>
            <a:pPr>
              <a:buNone/>
            </a:pPr>
            <a:r>
              <a:rPr lang="en-US" sz="4100" dirty="0" smtClean="0">
                <a:latin typeface="Candara"/>
                <a:cs typeface="Candara"/>
              </a:rPr>
              <a:t>The right of citizens of the United States to vote shall not be abridged or denied by the United States or any State on account of race, color, or previous condition of servitude.</a:t>
            </a:r>
            <a:endParaRPr lang="en-US" sz="4100" dirty="0">
              <a:latin typeface="Candara"/>
              <a:cs typeface="Candar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73012"/>
          <a:ext cx="9144000" cy="7432888"/>
        </p:xfrm>
        <a:graphic>
          <a:graphicData uri="http://schemas.openxmlformats.org/drawingml/2006/table">
            <a:tbl>
              <a:tblPr firstRow="1" bandRow="1">
                <a:tableStyleId>{5DA37D80-6434-44D0-A028-1B22A696006F}</a:tableStyleId>
              </a:tblPr>
              <a:tblGrid>
                <a:gridCol w="2514438"/>
                <a:gridCol w="4328981"/>
                <a:gridCol w="2300581"/>
              </a:tblGrid>
              <a:tr h="880683">
                <a:tc>
                  <a:txBody>
                    <a:bodyPr/>
                    <a:lstStyle/>
                    <a:p>
                      <a:pPr algn="ctr"/>
                      <a:r>
                        <a:rPr lang="en-US" sz="5400" dirty="0" smtClean="0"/>
                        <a:t>13</a:t>
                      </a:r>
                      <a:r>
                        <a:rPr lang="en-US" sz="5400" baseline="30000" dirty="0" smtClean="0"/>
                        <a:t>th</a:t>
                      </a:r>
                      <a:endParaRPr lang="en-US" sz="5400" dirty="0"/>
                    </a:p>
                  </a:txBody>
                  <a:tcPr/>
                </a:tc>
                <a:tc>
                  <a:txBody>
                    <a:bodyPr/>
                    <a:lstStyle/>
                    <a:p>
                      <a:pPr algn="ctr"/>
                      <a:r>
                        <a:rPr lang="en-US" sz="5400" dirty="0" smtClean="0"/>
                        <a:t>14</a:t>
                      </a:r>
                      <a:r>
                        <a:rPr lang="en-US" sz="5400" baseline="30000" dirty="0" smtClean="0"/>
                        <a:t>th</a:t>
                      </a:r>
                      <a:endParaRPr lang="en-US" sz="5400" dirty="0"/>
                    </a:p>
                  </a:txBody>
                  <a:tcPr/>
                </a:tc>
                <a:tc>
                  <a:txBody>
                    <a:bodyPr/>
                    <a:lstStyle/>
                    <a:p>
                      <a:pPr algn="ctr"/>
                      <a:r>
                        <a:rPr lang="en-US" sz="5400" dirty="0" smtClean="0"/>
                        <a:t>15th</a:t>
                      </a:r>
                      <a:endParaRPr lang="en-US" sz="5400" dirty="0"/>
                    </a:p>
                  </a:txBody>
                  <a:tcPr/>
                </a:tc>
              </a:tr>
              <a:tr h="3665069">
                <a:tc>
                  <a:txBody>
                    <a:bodyPr/>
                    <a:lstStyle/>
                    <a:p>
                      <a:r>
                        <a:rPr lang="en-US" sz="3000" dirty="0" smtClean="0"/>
                        <a:t>All men are free.  Involuntary labor</a:t>
                      </a:r>
                      <a:r>
                        <a:rPr lang="en-US" sz="3000" baseline="0" dirty="0" smtClean="0"/>
                        <a:t> can be used as punishment for a crime.</a:t>
                      </a:r>
                      <a:endParaRPr lang="en-US" sz="3000" dirty="0"/>
                    </a:p>
                  </a:txBody>
                  <a:tcPr/>
                </a:tc>
                <a:tc>
                  <a:txBody>
                    <a:bodyPr/>
                    <a:lstStyle/>
                    <a:p>
                      <a:r>
                        <a:rPr lang="en-US" sz="2700" dirty="0" smtClean="0"/>
                        <a:t>You are a citizen if you are born</a:t>
                      </a:r>
                      <a:r>
                        <a:rPr lang="en-US" sz="2700" baseline="0" dirty="0" smtClean="0"/>
                        <a:t> in the United States.  “Due Process Clause” states that no citizen can have his freedom taken away without the </a:t>
                      </a:r>
                      <a:r>
                        <a:rPr lang="en-US" sz="2700" baseline="0" dirty="0" err="1" smtClean="0"/>
                        <a:t>gov’t</a:t>
                      </a:r>
                      <a:r>
                        <a:rPr lang="en-US" sz="2700" baseline="0" dirty="0" smtClean="0"/>
                        <a:t> going through certain steps.  The “Equal Protections Clause” states that  if you are a citizen, you are equal under the law.</a:t>
                      </a:r>
                      <a:endParaRPr lang="en-US" sz="27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3400" dirty="0" smtClean="0"/>
                        <a:t>All men can vote.</a:t>
                      </a:r>
                    </a:p>
                    <a:p>
                      <a:endParaRPr lang="en-US" dirty="0"/>
                    </a:p>
                  </a:txBody>
                  <a:tcPr/>
                </a:tc>
              </a:tr>
              <a:tr h="2312249">
                <a:tc>
                  <a:txBody>
                    <a:bodyPr/>
                    <a:lstStyle/>
                    <a:p>
                      <a:pPr algn="ctr"/>
                      <a:r>
                        <a:rPr lang="en-US" sz="9200" b="1" dirty="0" smtClean="0"/>
                        <a:t>FREE</a:t>
                      </a:r>
                      <a:endParaRPr lang="en-US" sz="92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9200" b="1" dirty="0" smtClean="0"/>
                        <a:t>MEN</a:t>
                      </a:r>
                    </a:p>
                    <a:p>
                      <a:endParaRPr lang="en-US" b="1" dirty="0"/>
                    </a:p>
                  </a:txBody>
                  <a:tcPr/>
                </a:tc>
                <a:tc>
                  <a:txBody>
                    <a:bodyPr/>
                    <a:lstStyle/>
                    <a:p>
                      <a:pPr algn="ctr"/>
                      <a:r>
                        <a:rPr lang="en-US" sz="7000" b="1" dirty="0" smtClean="0"/>
                        <a:t>VOTE</a:t>
                      </a:r>
                      <a:endParaRPr lang="en-US" sz="7000" b="1" dirty="0"/>
                    </a:p>
                  </a:txBody>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4694</TotalTime>
  <Words>592</Words>
  <Application>Microsoft Macintosh PowerPoint</Application>
  <PresentationFormat>On-screen Show (4:3)</PresentationFormat>
  <Paragraphs>54</Paragraphs>
  <Slides>18</Slides>
  <Notes>0</Notes>
  <HiddenSlides>0</HiddenSlides>
  <MMClips>0</MMClips>
  <ScaleCrop>false</ScaleCrop>
  <HeadingPairs>
    <vt:vector size="6" baseType="variant">
      <vt:variant>
        <vt:lpstr>Design Template</vt:lpstr>
      </vt:variant>
      <vt:variant>
        <vt:i4>1</vt:i4>
      </vt:variant>
      <vt:variant>
        <vt:lpstr>Links</vt:lpstr>
      </vt:variant>
      <vt:variant>
        <vt:i4>6</vt:i4>
      </vt:variant>
      <vt:variant>
        <vt:lpstr>Slide Titles</vt:lpstr>
      </vt:variant>
      <vt:variant>
        <vt:i4>18</vt:i4>
      </vt:variant>
    </vt:vector>
  </HeadingPairs>
  <TitlesOfParts>
    <vt:vector size="25" baseType="lpstr">
      <vt:lpstr>Office Theme</vt:lpstr>
      <vt:lpstr>Macintosh HD:Users:Moots:Desktop:American Government 2010-2011:Unit 2:2.08 13th, 14th, 15th:Scenario and Picture Analysis.doc!OLE_LINK6</vt:lpstr>
      <vt:lpstr>Macintosh HD:Users:Moots:Desktop:American Government 2010-2011:Unit 2:2.08 13th, 14th, 15th:Scenario and Picture Analysis.doc!OLE_LINK7</vt:lpstr>
      <vt:lpstr>Macintosh HD:Users:Moots:Desktop:American Government 2010-2011:Unit 2:2.08 13th, 14th, 15th:Scenario and Picture Analysis.doc!OLE_LINK8</vt:lpstr>
      <vt:lpstr>Macintosh HD:Users:Moots:Desktop:American Government 2010-2011:Unit 2:2.08 13th, 14th, 15th:Scenario and Picture Analysis.doc!OLE_LINK9</vt:lpstr>
      <vt:lpstr>Macintosh HD:Users:Moots:Desktop:American Government 2010-2011:Unit 2:2.08 13th, 14th, 15th:Scenario and Picture Analysis.doc!OLE_LINK10</vt:lpstr>
      <vt:lpstr>Macintosh HD:Users:Moots:Desktop:American Government 2010-2011:Unit 2:2.08 13th, 14th, 15th:Scenario and Picture Analysis.doc!OLE_LINK11</vt:lpstr>
      <vt:lpstr>Call to Order</vt:lpstr>
      <vt:lpstr>Follow up questions to be answered in your notebook</vt:lpstr>
      <vt:lpstr>Objective</vt:lpstr>
      <vt:lpstr>The 13th Amendment</vt:lpstr>
      <vt:lpstr>Slide 5</vt:lpstr>
      <vt:lpstr>The 14th Amendment</vt:lpstr>
      <vt:lpstr>Slide 7</vt:lpstr>
      <vt:lpstr>The 15th Amendment</vt:lpstr>
      <vt:lpstr>Slide 9</vt:lpstr>
      <vt:lpstr>Slide 10</vt:lpstr>
      <vt:lpstr>Slide 11</vt:lpstr>
      <vt:lpstr>Slide 12</vt:lpstr>
      <vt:lpstr>Slide 13</vt:lpstr>
      <vt:lpstr>Slide 14</vt:lpstr>
      <vt:lpstr>Slide 15</vt:lpstr>
      <vt:lpstr>Stop and Jot</vt:lpstr>
      <vt:lpstr>Procedures for Group Work</vt:lpstr>
      <vt:lpstr>Solutions Gallery Walk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1</cp:revision>
  <dcterms:created xsi:type="dcterms:W3CDTF">2011-11-03T09:48:26Z</dcterms:created>
  <dcterms:modified xsi:type="dcterms:W3CDTF">2011-11-06T16:03:00Z</dcterms:modified>
</cp:coreProperties>
</file>